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23"/>
  </p:notesMasterIdLst>
  <p:sldIdLst>
    <p:sldId id="274" r:id="rId2"/>
    <p:sldId id="286" r:id="rId3"/>
    <p:sldId id="270" r:id="rId4"/>
    <p:sldId id="272" r:id="rId5"/>
    <p:sldId id="273" r:id="rId6"/>
    <p:sldId id="261" r:id="rId7"/>
    <p:sldId id="280" r:id="rId8"/>
    <p:sldId id="263" r:id="rId9"/>
    <p:sldId id="283" r:id="rId10"/>
    <p:sldId id="282" r:id="rId11"/>
    <p:sldId id="284" r:id="rId12"/>
    <p:sldId id="264" r:id="rId13"/>
    <p:sldId id="265" r:id="rId14"/>
    <p:sldId id="278" r:id="rId15"/>
    <p:sldId id="277" r:id="rId16"/>
    <p:sldId id="266" r:id="rId17"/>
    <p:sldId id="276" r:id="rId18"/>
    <p:sldId id="287" r:id="rId19"/>
    <p:sldId id="268" r:id="rId20"/>
    <p:sldId id="281" r:id="rId21"/>
    <p:sldId id="275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E94EB0D-84D7-451C-B2BE-636792C2B93D}" type="datetimeFigureOut">
              <a:rPr lang="ru-RU"/>
              <a:pPr>
                <a:defRPr/>
              </a:pPr>
              <a:t>13.06.2017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B46ADDA-DA86-4457-A75A-3EDF44152D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5303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B05A4F-4835-41A8-9018-83398382168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2461A-250E-4A29-9E9B-599CA3838FA1}" type="datetime1">
              <a:rPr lang="en-US" smtClean="0"/>
              <a:pPr/>
              <a:t>6/13/2017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0" name="Рисунок 7" descr="Титул_7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588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/>
              <a:pPr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B69C95-073A-476D-A46D-655A397167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59E9FD-9DD0-45BE-9CC0-A456A65BDC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1E7EB7-8C97-4327-9193-70FB1206B67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4CDE70-FC02-4724-8F55-C1DEC58E22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1C582-C6F9-4EDA-9C62-62652FD5DF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5FD667-D70B-4CB9-B44C-2B5C57F51C2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907CAE-B09F-4BA2-B44A-8031D1F6A1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17F762-E18F-4A4B-BA30-212A1FDEA9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643192" cy="507342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643192" cy="634082"/>
          </a:xfrm>
        </p:spPr>
        <p:txBody>
          <a:bodyPr/>
          <a:lstStyle>
            <a:lvl1pPr algn="l">
              <a:defRPr b="1">
                <a:solidFill>
                  <a:schemeClr val="tx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389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643192" cy="634082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643192" cy="507342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5727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70F806EF-B79D-4013-B28E-B2FCC457ACB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759" r:id="rId12"/>
    <p:sldLayoutId id="2147483760" r:id="rId13"/>
  </p:sldLayoutIdLst>
  <p:hf sldNum="0"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files.school-collection.edu.ru/dlrstore/8238b47b-de57-410f-936d-b48d7dbbf592/%5bINF_014%5d_%5bAM_01%5d.sw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hyperlink" Target="http://files.school-collection.edu.ru/dlrstore/99dea9d5-31d4-4e4c-9a4f-9024898c7a48/%5bINF_018%5d_%5bAM_01%5d.sw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../&#1091;&#1088;&#1086;&#1082;%2025/&#1055;&#1088;&#1080;&#1083;&#1086;&#1078;&#1077;&#1085;&#1080;&#1077;%201.mp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165304"/>
          </a:xfrm>
        </p:spPr>
        <p:txBody>
          <a:bodyPr anchor="ctr"/>
          <a:lstStyle/>
          <a:p>
            <a:r>
              <a:rPr lang="ru-RU" dirty="0" smtClean="0"/>
              <a:t>Здравствуйте ребята. Предлагаю начать наш урок.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95400" y="2349500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latin typeface="Calibri" pitchFamily="34" charset="0"/>
              </a:rPr>
              <a:t>Что понимается под форматированием текста?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295400" y="2492375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latin typeface="Calibri" pitchFamily="34" charset="0"/>
              </a:rPr>
              <a:t>В чём основная цель форматирования?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295400" y="2276475"/>
            <a:ext cx="7848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latin typeface="Calibri" pitchFamily="34" charset="0"/>
              </a:rPr>
              <a:t>Что можно изменять в процессе форматирования символов?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042988" y="2349500"/>
            <a:ext cx="7848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latin typeface="Calibri" pitchFamily="34" charset="0"/>
              </a:rPr>
              <a:t>Что можно изменять в процессе форматирования абзацев?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295400" y="2205038"/>
            <a:ext cx="7848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latin typeface="Calibri" pitchFamily="34" charset="0"/>
              </a:rPr>
              <a:t>Перечислите основные параметры страницы документа, выводимого на печать.</a:t>
            </a:r>
          </a:p>
        </p:txBody>
      </p:sp>
    </p:spTree>
    <p:extLst>
      <p:ext uri="{BB962C8B-B14F-4D97-AF65-F5344CB8AC3E}">
        <p14:creationId xmlns:p14="http://schemas.microsoft.com/office/powerpoint/2010/main" val="203626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2" grpId="0"/>
      <p:bldP spid="1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913" y="692150"/>
            <a:ext cx="7354887" cy="5113338"/>
          </a:xfrm>
        </p:spPr>
        <p:txBody>
          <a:bodyPr/>
          <a:lstStyle/>
          <a:p>
            <a:pPr marL="0" indent="0" algn="ctr" eaLnBrk="1" hangingPunct="1">
              <a:lnSpc>
                <a:spcPct val="112000"/>
              </a:lnSpc>
              <a:buFont typeface="Arial" charset="0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РАСПИСАНИЕ</a:t>
            </a:r>
          </a:p>
          <a:p>
            <a:pPr marL="0" indent="0" eaLnBrk="1" hangingPunct="1">
              <a:lnSpc>
                <a:spcPct val="112000"/>
              </a:lnSpc>
              <a:buFont typeface="Arial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Понедельник: алгебра, химия, русский язык, физкультура; Вторник: информатика, литература, геометрия, история; Среда: физика, биология, русский язык, алгебра; Четверг: литература, ОБЖ, информатика, алгебра, физкультура; Пятница: химия, геометрия, история</a:t>
            </a:r>
          </a:p>
          <a:p>
            <a:pPr marL="0" indent="530225" eaLnBrk="1" hangingPunct="1">
              <a:lnSpc>
                <a:spcPct val="112000"/>
              </a:lnSpc>
              <a:buFont typeface="Arial" charset="0"/>
              <a:buNone/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Заголовок 2"/>
          <p:cNvSpPr>
            <a:spLocks noGrp="1"/>
          </p:cNvSpPr>
          <p:nvPr>
            <p:ph type="title"/>
          </p:nvPr>
        </p:nvSpPr>
        <p:spPr>
          <a:xfrm>
            <a:off x="1042988" y="0"/>
            <a:ext cx="7643812" cy="633413"/>
          </a:xfrm>
        </p:spPr>
        <p:txBody>
          <a:bodyPr>
            <a:normAutofit fontScale="90000"/>
          </a:bodyPr>
          <a:lstStyle/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РАСПИСАНИЕ</a:t>
            </a:r>
            <a:endParaRPr lang="ru-RU" altLang="ru-RU" smtClean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42988" y="765175"/>
            <a:ext cx="2881312" cy="1943100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lnSpc>
                <a:spcPct val="112000"/>
              </a:lnSpc>
              <a:buFont typeface="Arial" charset="0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Понедельник: </a:t>
            </a:r>
          </a:p>
          <a:p>
            <a:pPr marL="514350" indent="-514350" eaLnBrk="1" hangingPunct="1">
              <a:lnSpc>
                <a:spcPct val="112000"/>
              </a:lnSpc>
              <a:buFont typeface="+mj-lt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алгебра </a:t>
            </a:r>
          </a:p>
          <a:p>
            <a:pPr marL="514350" indent="-514350" eaLnBrk="1" hangingPunct="1">
              <a:lnSpc>
                <a:spcPct val="112000"/>
              </a:lnSpc>
              <a:buFont typeface="+mj-lt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химия </a:t>
            </a:r>
          </a:p>
          <a:p>
            <a:pPr marL="514350" indent="-514350" eaLnBrk="1" hangingPunct="1">
              <a:lnSpc>
                <a:spcPct val="112000"/>
              </a:lnSpc>
              <a:buFont typeface="+mj-lt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русский язык</a:t>
            </a:r>
          </a:p>
          <a:p>
            <a:pPr marL="514350" indent="-514350" eaLnBrk="1" hangingPunct="1">
              <a:lnSpc>
                <a:spcPct val="112000"/>
              </a:lnSpc>
              <a:buFont typeface="+mj-lt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физкультура </a:t>
            </a:r>
          </a:p>
          <a:p>
            <a:pPr>
              <a:buFont typeface="Arial" charset="0"/>
              <a:buNone/>
              <a:defRPr/>
            </a:pPr>
            <a:endParaRPr lang="ru-RU" sz="2400" dirty="0" smtClean="0"/>
          </a:p>
          <a:p>
            <a:pPr>
              <a:buFont typeface="Arial" charset="0"/>
              <a:buChar char="•"/>
              <a:defRPr/>
            </a:pPr>
            <a:endParaRPr lang="ru-RU" sz="2400" dirty="0"/>
          </a:p>
        </p:txBody>
      </p:sp>
      <p:sp>
        <p:nvSpPr>
          <p:cNvPr id="4" name="Содержимое 1"/>
          <p:cNvSpPr txBox="1">
            <a:spLocks/>
          </p:cNvSpPr>
          <p:nvPr/>
        </p:nvSpPr>
        <p:spPr bwMode="auto">
          <a:xfrm>
            <a:off x="1258888" y="3429000"/>
            <a:ext cx="3457575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2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Четверг: 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Литература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ОБЖ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Информатика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Алгебра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физкультура;</a:t>
            </a:r>
            <a:endParaRPr lang="ru-RU" sz="240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endParaRPr lang="ru-RU" sz="2400" dirty="0">
              <a:latin typeface="+mn-lt"/>
            </a:endParaRPr>
          </a:p>
        </p:txBody>
      </p:sp>
      <p:sp>
        <p:nvSpPr>
          <p:cNvPr id="5" name="Содержимое 1"/>
          <p:cNvSpPr txBox="1">
            <a:spLocks/>
          </p:cNvSpPr>
          <p:nvPr/>
        </p:nvSpPr>
        <p:spPr bwMode="auto">
          <a:xfrm>
            <a:off x="3708400" y="836613"/>
            <a:ext cx="3455988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2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Вторник: 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Информатика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литература 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Геометрия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история; </a:t>
            </a:r>
            <a:endParaRPr lang="ru-RU" sz="240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endParaRPr lang="ru-RU" sz="2400" dirty="0">
              <a:latin typeface="+mn-lt"/>
            </a:endParaRPr>
          </a:p>
        </p:txBody>
      </p:sp>
      <p:sp>
        <p:nvSpPr>
          <p:cNvPr id="6" name="Содержимое 1"/>
          <p:cNvSpPr txBox="1">
            <a:spLocks/>
          </p:cNvSpPr>
          <p:nvPr/>
        </p:nvSpPr>
        <p:spPr bwMode="auto">
          <a:xfrm>
            <a:off x="6156325" y="765175"/>
            <a:ext cx="3455988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2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Среда: 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Физика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Биология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русский язык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алгебра; 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ru-RU" sz="240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endParaRPr lang="ru-RU" sz="2400" dirty="0">
              <a:latin typeface="+mn-lt"/>
            </a:endParaRPr>
          </a:p>
        </p:txBody>
      </p:sp>
      <p:sp>
        <p:nvSpPr>
          <p:cNvPr id="7" name="Содержимое 1"/>
          <p:cNvSpPr txBox="1">
            <a:spLocks/>
          </p:cNvSpPr>
          <p:nvPr/>
        </p:nvSpPr>
        <p:spPr bwMode="auto">
          <a:xfrm>
            <a:off x="4859338" y="3644900"/>
            <a:ext cx="345757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2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Пятница: 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Химия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Геометрия</a:t>
            </a:r>
          </a:p>
          <a:p>
            <a:pPr marL="342900" indent="-342900">
              <a:lnSpc>
                <a:spcPct val="112000"/>
              </a:lnSpc>
              <a:spcBef>
                <a:spcPct val="20000"/>
              </a:spcBef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история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endParaRPr lang="ru-RU" sz="240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endParaRPr lang="ru-RU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8" name="Заголовок 2"/>
          <p:cNvSpPr>
            <a:spLocks noGrp="1"/>
          </p:cNvSpPr>
          <p:nvPr>
            <p:ph type="title"/>
          </p:nvPr>
        </p:nvSpPr>
        <p:spPr>
          <a:xfrm>
            <a:off x="1116013" y="0"/>
            <a:ext cx="7642225" cy="633413"/>
          </a:xfrm>
        </p:spPr>
        <p:txBody>
          <a:bodyPr>
            <a:normAutofit fontScale="90000"/>
          </a:bodyPr>
          <a:lstStyle/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РАСПИСАНИЕ</a:t>
            </a:r>
            <a:endParaRPr lang="ru-RU" altLang="ru-RU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42988" y="908050"/>
          <a:ext cx="7643811" cy="541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7937"/>
                <a:gridCol w="2547937"/>
                <a:gridCol w="2547937"/>
              </a:tblGrid>
              <a:tr h="37080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Понедельник</a:t>
                      </a:r>
                      <a:endParaRPr lang="ru-RU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Вторник</a:t>
                      </a:r>
                      <a:endParaRPr lang="ru-RU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Среда</a:t>
                      </a:r>
                      <a:endParaRPr lang="ru-RU" sz="1800" dirty="0"/>
                    </a:p>
                  </a:txBody>
                  <a:tcPr marT="45715" marB="45715"/>
                </a:tc>
              </a:tr>
              <a:tr h="501026">
                <a:tc>
                  <a:txBody>
                    <a:bodyPr/>
                    <a:lstStyle/>
                    <a:p>
                      <a:pPr marL="514350" indent="-514350" eaLnBrk="1" hangingPunct="1">
                        <a:lnSpc>
                          <a:spcPct val="112000"/>
                        </a:lnSpc>
                        <a:buFont typeface="+mj-lt"/>
                        <a:buNone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алгебра 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12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1.Информатика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12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T="45715" marB="45715"/>
                </a:tc>
              </a:tr>
              <a:tr h="640012">
                <a:tc>
                  <a:txBody>
                    <a:bodyPr/>
                    <a:lstStyle/>
                    <a:p>
                      <a:pPr marL="514350" indent="-514350" eaLnBrk="1" hangingPunct="1">
                        <a:lnSpc>
                          <a:spcPct val="112000"/>
                        </a:lnSpc>
                        <a:buFont typeface="+mj-lt"/>
                        <a:buNone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химия 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литература </a:t>
                      </a:r>
                    </a:p>
                    <a:p>
                      <a:endParaRPr lang="ru-RU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2.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Биология</a:t>
                      </a:r>
                    </a:p>
                    <a:p>
                      <a:endParaRPr lang="ru-RU" sz="1800" dirty="0"/>
                    </a:p>
                  </a:txBody>
                  <a:tcPr marT="45715" marB="45715"/>
                </a:tc>
              </a:tr>
              <a:tr h="640012">
                <a:tc>
                  <a:txBody>
                    <a:bodyPr/>
                    <a:lstStyle/>
                    <a:p>
                      <a:pPr marL="514350" indent="-514350" eaLnBrk="1" hangingPunct="1">
                        <a:lnSpc>
                          <a:spcPct val="112000"/>
                        </a:lnSpc>
                        <a:buFont typeface="+mj-lt"/>
                        <a:buNone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 Геометрия</a:t>
                      </a:r>
                      <a:endParaRPr lang="ru-RU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3.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русский язык</a:t>
                      </a:r>
                    </a:p>
                    <a:p>
                      <a:endParaRPr lang="ru-RU" sz="1800" dirty="0"/>
                    </a:p>
                  </a:txBody>
                  <a:tcPr marT="45715" marB="45715"/>
                </a:tc>
              </a:tr>
              <a:tr h="640012">
                <a:tc>
                  <a:txBody>
                    <a:bodyPr/>
                    <a:lstStyle/>
                    <a:p>
                      <a:pPr marL="514350" indent="-514350" eaLnBrk="1" hangingPunct="1">
                        <a:lnSpc>
                          <a:spcPct val="112000"/>
                        </a:lnSpc>
                        <a:buFont typeface="+mj-lt"/>
                        <a:buNone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физкультура 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4. история; 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4. алгебра; </a:t>
                      </a:r>
                    </a:p>
                    <a:p>
                      <a:endParaRPr lang="ru-RU" sz="1800" dirty="0"/>
                    </a:p>
                  </a:txBody>
                  <a:tcPr marT="45715" marB="45715"/>
                </a:tc>
              </a:tr>
              <a:tr h="365721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5" marB="45715"/>
                </a:tc>
              </a:tr>
              <a:tr h="37080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bg1"/>
                          </a:solidFill>
                        </a:rPr>
                        <a:t>Четверг</a:t>
                      </a:r>
                      <a:endParaRPr lang="ru-RU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45715" marB="4571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bg1"/>
                          </a:solidFill>
                        </a:rPr>
                        <a:t>Пятница</a:t>
                      </a:r>
                      <a:endParaRPr lang="ru-RU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45715" marB="4571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5" marB="45715"/>
                </a:tc>
              </a:tr>
              <a:tr h="3986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12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Литература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800" dirty="0" smtClean="0"/>
                        <a:t>Химия</a:t>
                      </a:r>
                      <a:endParaRPr lang="ru-RU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5" marB="45715"/>
                </a:tc>
              </a:tr>
              <a:tr h="3708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ОБЖ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2. Геометрия</a:t>
                      </a:r>
                      <a:endParaRPr lang="ru-RU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5" marB="45715"/>
                </a:tc>
              </a:tr>
              <a:tr h="3708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 Информатика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3. История</a:t>
                      </a:r>
                      <a:endParaRPr lang="ru-RU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5" marB="45715"/>
                </a:tc>
              </a:tr>
              <a:tr h="3708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4. Алгебра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5" marB="45715"/>
                </a:tc>
              </a:tr>
              <a:tr h="3708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 физкультура;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15" marB="45715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ctrTitle"/>
          </p:nvPr>
        </p:nvSpPr>
        <p:spPr>
          <a:xfrm>
            <a:off x="2051050" y="2420938"/>
            <a:ext cx="6842125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smtClean="0"/>
              <a:t>ВИЗУАЛИЗАЦИЯ ИНФОРМАЦИИ В ТЕКСТОВЫХ ДОКУМЕНТАХ</a:t>
            </a:r>
          </a:p>
        </p:txBody>
      </p:sp>
      <p:sp>
        <p:nvSpPr>
          <p:cNvPr id="9219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Цель</a:t>
            </a:r>
          </a:p>
        </p:txBody>
      </p:sp>
      <p:sp>
        <p:nvSpPr>
          <p:cNvPr id="10242" name="Содержимое 1"/>
          <p:cNvSpPr>
            <a:spLocks noGrp="1"/>
          </p:cNvSpPr>
          <p:nvPr>
            <p:ph idx="1"/>
          </p:nvPr>
        </p:nvSpPr>
        <p:spPr>
          <a:xfrm>
            <a:off x="1116013" y="1125538"/>
            <a:ext cx="7642225" cy="5072062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ru-RU" altLang="ru-RU" smtClean="0">
                <a:solidFill>
                  <a:srgbClr val="FF0000"/>
                </a:solidFill>
              </a:rPr>
              <a:t>Узнать:</a:t>
            </a:r>
          </a:p>
          <a:p>
            <a:pPr>
              <a:buFont typeface="Arial" pitchFamily="34" charset="0"/>
              <a:buNone/>
            </a:pPr>
            <a:endParaRPr lang="ru-RU" altLang="ru-RU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None/>
            </a:pPr>
            <a:endParaRPr lang="ru-RU" altLang="ru-RU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None/>
            </a:pPr>
            <a:endParaRPr lang="ru-RU" altLang="ru-RU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None/>
            </a:pPr>
            <a:r>
              <a:rPr lang="ru-RU" altLang="ru-RU" smtClean="0">
                <a:solidFill>
                  <a:srgbClr val="FF0000"/>
                </a:solidFill>
              </a:rPr>
              <a:t>Научиться: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484438" y="1125538"/>
            <a:ext cx="648017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3200"/>
              <a:t>Визуализация информации в текстовых документах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76600" y="3644900"/>
            <a:ext cx="547211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3200"/>
              <a:t>Визуализировать информацию в текстовых документах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2"/>
          <p:cNvSpPr>
            <a:spLocks/>
          </p:cNvSpPr>
          <p:nvPr/>
        </p:nvSpPr>
        <p:spPr bwMode="auto">
          <a:xfrm>
            <a:off x="1042988" y="188913"/>
            <a:ext cx="76438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4000" b="1">
                <a:solidFill>
                  <a:schemeClr val="tx2"/>
                </a:solidFill>
                <a:latin typeface="Calibri" pitchFamily="34" charset="0"/>
              </a:rPr>
              <a:t>Визуализация </a:t>
            </a:r>
          </a:p>
        </p:txBody>
      </p:sp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1116013" y="765175"/>
            <a:ext cx="7596187" cy="1431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latin typeface="+mn-lt"/>
              </a:rPr>
              <a:t>Визуализация </a:t>
            </a:r>
            <a:r>
              <a:rPr lang="ru-RU" sz="2200" dirty="0">
                <a:latin typeface="+mn-lt"/>
              </a:rPr>
              <a:t>– представление информации в наглядном виде. Текстовую информацию представляют в виде списков, таблиц, диаграмм, снабжают иллюстрациями  (фотографиями, схемами, рисунками).</a:t>
            </a: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2484438" y="3284538"/>
            <a:ext cx="2160587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FFFFFF"/>
                </a:solidFill>
                <a:latin typeface="Arial" charset="0"/>
                <a:cs typeface="Arial" charset="0"/>
              </a:rPr>
              <a:t>Список</a:t>
            </a:r>
          </a:p>
        </p:txBody>
      </p:sp>
      <p:sp>
        <p:nvSpPr>
          <p:cNvPr id="5" name="Line 14"/>
          <p:cNvSpPr>
            <a:spLocks noChangeShapeType="1"/>
          </p:cNvSpPr>
          <p:nvPr/>
        </p:nvSpPr>
        <p:spPr bwMode="auto">
          <a:xfrm flipV="1">
            <a:off x="1835150" y="2924175"/>
            <a:ext cx="1588" cy="273685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 flipH="1" flipV="1">
            <a:off x="1835150" y="3500438"/>
            <a:ext cx="647700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331913" y="2420938"/>
            <a:ext cx="47529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Визуализация информации</a:t>
            </a: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2484438" y="4005263"/>
            <a:ext cx="2160587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FFFFFF"/>
                </a:solidFill>
                <a:latin typeface="Arial" charset="0"/>
                <a:cs typeface="Arial" charset="0"/>
              </a:rPr>
              <a:t>Таблица</a:t>
            </a:r>
          </a:p>
        </p:txBody>
      </p:sp>
      <p:sp>
        <p:nvSpPr>
          <p:cNvPr id="4" name="Line 14"/>
          <p:cNvSpPr>
            <a:spLocks noChangeShapeType="1"/>
          </p:cNvSpPr>
          <p:nvPr/>
        </p:nvSpPr>
        <p:spPr bwMode="auto">
          <a:xfrm flipH="1" flipV="1">
            <a:off x="1835150" y="4221163"/>
            <a:ext cx="647700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484438" y="4724400"/>
            <a:ext cx="2160587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FFFFFF"/>
                </a:solidFill>
                <a:latin typeface="Arial" charset="0"/>
                <a:cs typeface="Arial" charset="0"/>
              </a:rPr>
              <a:t>Диаграмма </a:t>
            </a:r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flipH="1" flipV="1">
            <a:off x="1835150" y="4940300"/>
            <a:ext cx="647700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484438" y="5445125"/>
            <a:ext cx="2160587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FFFFFF"/>
                </a:solidFill>
                <a:latin typeface="Arial" charset="0"/>
                <a:cs typeface="Arial" charset="0"/>
              </a:rPr>
              <a:t>Иллюстрация</a:t>
            </a:r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 flipH="1" flipV="1">
            <a:off x="1835150" y="5661025"/>
            <a:ext cx="647700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6444" name="Text Box 60"/>
          <p:cNvSpPr txBox="1">
            <a:spLocks noChangeArrowheads="1"/>
          </p:cNvSpPr>
          <p:nvPr/>
        </p:nvSpPr>
        <p:spPr bwMode="auto">
          <a:xfrm>
            <a:off x="5292725" y="3213100"/>
            <a:ext cx="3455988" cy="33210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449263" indent="-27463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1400" b="1">
                <a:latin typeface="Calibri" pitchFamily="34" charset="0"/>
              </a:rPr>
              <a:t>Список предметов 7 класс </a:t>
            </a:r>
            <a:endParaRPr lang="ru-RU" altLang="ru-RU" sz="1400">
              <a:latin typeface="Calibri" pitchFamily="34" charset="0"/>
            </a:endParaRPr>
          </a:p>
          <a:p>
            <a:pPr eaLnBrk="1" hangingPunct="1">
              <a:buFontTx/>
              <a:buAutoNum type="arabicPeriod"/>
            </a:pPr>
            <a:r>
              <a:rPr lang="ru-RU" altLang="ru-RU" sz="1400">
                <a:latin typeface="Calibri" pitchFamily="34" charset="0"/>
              </a:rPr>
              <a:t> Алгебра</a:t>
            </a:r>
          </a:p>
          <a:p>
            <a:pPr eaLnBrk="1" hangingPunct="1">
              <a:buFontTx/>
              <a:buAutoNum type="arabicPeriod"/>
            </a:pPr>
            <a:r>
              <a:rPr lang="ru-RU" altLang="ru-RU" sz="1400">
                <a:latin typeface="Calibri" pitchFamily="34" charset="0"/>
              </a:rPr>
              <a:t> Английский язык</a:t>
            </a:r>
          </a:p>
          <a:p>
            <a:pPr eaLnBrk="1" hangingPunct="1">
              <a:buFontTx/>
              <a:buAutoNum type="arabicPeriod"/>
            </a:pPr>
            <a:r>
              <a:rPr lang="ru-RU" altLang="ru-RU" sz="1400">
                <a:latin typeface="Calibri" pitchFamily="34" charset="0"/>
              </a:rPr>
              <a:t> Биология</a:t>
            </a:r>
          </a:p>
          <a:p>
            <a:pPr eaLnBrk="1" hangingPunct="1">
              <a:buFontTx/>
              <a:buAutoNum type="arabicPeriod"/>
            </a:pPr>
            <a:r>
              <a:rPr lang="ru-RU" altLang="ru-RU" sz="1400">
                <a:latin typeface="Calibri" pitchFamily="34" charset="0"/>
              </a:rPr>
              <a:t> География</a:t>
            </a:r>
          </a:p>
          <a:p>
            <a:pPr eaLnBrk="1" hangingPunct="1">
              <a:buFontTx/>
              <a:buAutoNum type="arabicPeriod"/>
            </a:pPr>
            <a:r>
              <a:rPr lang="ru-RU" altLang="ru-RU" sz="1400">
                <a:latin typeface="Calibri" pitchFamily="34" charset="0"/>
              </a:rPr>
              <a:t> Геометрия</a:t>
            </a:r>
          </a:p>
          <a:p>
            <a:pPr eaLnBrk="1" hangingPunct="1">
              <a:buFontTx/>
              <a:buAutoNum type="arabicPeriod"/>
            </a:pPr>
            <a:r>
              <a:rPr lang="ru-RU" altLang="ru-RU" sz="1400">
                <a:latin typeface="Calibri" pitchFamily="34" charset="0"/>
              </a:rPr>
              <a:t> Информатика и ИКТ</a:t>
            </a:r>
          </a:p>
          <a:p>
            <a:pPr eaLnBrk="1" hangingPunct="1">
              <a:buFontTx/>
              <a:buAutoNum type="arabicPeriod"/>
            </a:pPr>
            <a:r>
              <a:rPr lang="ru-RU" altLang="ru-RU" sz="1400">
                <a:latin typeface="Calibri" pitchFamily="34" charset="0"/>
              </a:rPr>
              <a:t> История</a:t>
            </a:r>
          </a:p>
          <a:p>
            <a:pPr eaLnBrk="1" hangingPunct="1">
              <a:buFontTx/>
              <a:buAutoNum type="arabicPeriod"/>
            </a:pPr>
            <a:r>
              <a:rPr lang="ru-RU" altLang="ru-RU" sz="1400">
                <a:latin typeface="Calibri" pitchFamily="34" charset="0"/>
              </a:rPr>
              <a:t> Литература</a:t>
            </a:r>
          </a:p>
          <a:p>
            <a:pPr eaLnBrk="1" hangingPunct="1">
              <a:buFontTx/>
              <a:buAutoNum type="arabicPeriod"/>
            </a:pPr>
            <a:r>
              <a:rPr lang="ru-RU" altLang="ru-RU" sz="1400">
                <a:latin typeface="Calibri" pitchFamily="34" charset="0"/>
              </a:rPr>
              <a:t> ОБЖ</a:t>
            </a:r>
          </a:p>
          <a:p>
            <a:pPr eaLnBrk="1" hangingPunct="1">
              <a:buFontTx/>
              <a:buAutoNum type="arabicPeriod"/>
            </a:pPr>
            <a:r>
              <a:rPr lang="ru-RU" altLang="ru-RU" sz="1400">
                <a:latin typeface="Calibri" pitchFamily="34" charset="0"/>
              </a:rPr>
              <a:t> Обществознание</a:t>
            </a:r>
          </a:p>
          <a:p>
            <a:pPr eaLnBrk="1" hangingPunct="1">
              <a:buFontTx/>
              <a:buAutoNum type="arabicPeriod"/>
            </a:pPr>
            <a:r>
              <a:rPr lang="ru-RU" altLang="ru-RU" sz="1400">
                <a:latin typeface="Calibri" pitchFamily="34" charset="0"/>
              </a:rPr>
              <a:t> Русский язык</a:t>
            </a:r>
          </a:p>
          <a:p>
            <a:pPr eaLnBrk="1" hangingPunct="1">
              <a:buFontTx/>
              <a:buAutoNum type="arabicPeriod"/>
            </a:pPr>
            <a:r>
              <a:rPr lang="ru-RU" altLang="ru-RU" sz="1400">
                <a:latin typeface="Calibri" pitchFamily="34" charset="0"/>
              </a:rPr>
              <a:t> Физика</a:t>
            </a:r>
          </a:p>
          <a:p>
            <a:pPr eaLnBrk="1" hangingPunct="1">
              <a:buFontTx/>
              <a:buAutoNum type="arabicPeriod"/>
            </a:pPr>
            <a:r>
              <a:rPr lang="ru-RU" altLang="ru-RU" sz="1400">
                <a:latin typeface="Calibri" pitchFamily="34" charset="0"/>
              </a:rPr>
              <a:t> Химия</a:t>
            </a:r>
          </a:p>
          <a:p>
            <a:pPr eaLnBrk="1" hangingPunct="1">
              <a:buFontTx/>
              <a:buAutoNum type="arabicPeriod"/>
            </a:pPr>
            <a:r>
              <a:rPr lang="ru-RU" altLang="ru-RU" sz="1400">
                <a:latin typeface="Calibri" pitchFamily="34" charset="0"/>
              </a:rPr>
              <a:t> Черчение</a:t>
            </a:r>
          </a:p>
        </p:txBody>
      </p:sp>
      <p:graphicFrame>
        <p:nvGraphicFramePr>
          <p:cNvPr id="16473" name="Group 89"/>
          <p:cNvGraphicFramePr>
            <a:graphicFrameLocks noGrp="1"/>
          </p:cNvGraphicFramePr>
          <p:nvPr/>
        </p:nvGraphicFramePr>
        <p:xfrm>
          <a:off x="4787900" y="3789363"/>
          <a:ext cx="4176713" cy="2389186"/>
        </p:xfrm>
        <a:graphic>
          <a:graphicData uri="http://schemas.openxmlformats.org/drawingml/2006/table">
            <a:tbl>
              <a:tblPr/>
              <a:tblGrid>
                <a:gridCol w="1485900"/>
                <a:gridCol w="1298575"/>
                <a:gridCol w="1392238"/>
              </a:tblGrid>
              <a:tr h="376238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Ученик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Оценка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32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Математика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Информатика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  <a:tr h="5032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Иванов Саша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  <a:tr h="5032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Орлова Катя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  <a:tr h="5032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Петров Витя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</a:tbl>
          </a:graphicData>
        </a:graphic>
      </p:graphicFrame>
      <p:pic>
        <p:nvPicPr>
          <p:cNvPr id="16474" name="Picture 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3068638"/>
            <a:ext cx="4200525" cy="335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75" name="Text Box 91"/>
          <p:cNvSpPr txBox="1">
            <a:spLocks noChangeArrowheads="1"/>
          </p:cNvSpPr>
          <p:nvPr/>
        </p:nvSpPr>
        <p:spPr bwMode="auto">
          <a:xfrm>
            <a:off x="4860925" y="6491288"/>
            <a:ext cx="3816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>
                <a:latin typeface="Calibri" pitchFamily="34" charset="0"/>
              </a:rPr>
              <a:t>Диаграмма цветов</a:t>
            </a:r>
          </a:p>
        </p:txBody>
      </p:sp>
      <p:pic>
        <p:nvPicPr>
          <p:cNvPr id="16476" name="Picture 9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997200"/>
            <a:ext cx="2452688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6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6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16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6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1000"/>
                                        <p:tgtEl>
                                          <p:spTgt spid="16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3" grpId="0" animBg="1"/>
      <p:bldP spid="6" grpId="0" animBg="1"/>
      <p:bldP spid="10" grpId="0" animBg="1"/>
      <p:bldP spid="16444" grpId="0" animBg="1"/>
      <p:bldP spid="16444" grpId="1" animBg="1"/>
      <p:bldP spid="16475" grpId="0"/>
      <p:bldP spid="1647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2290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2292" name="Заголовок 2"/>
          <p:cNvSpPr>
            <a:spLocks/>
          </p:cNvSpPr>
          <p:nvPr/>
        </p:nvSpPr>
        <p:spPr bwMode="auto">
          <a:xfrm>
            <a:off x="1042988" y="188913"/>
            <a:ext cx="76438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4000" b="1">
                <a:solidFill>
                  <a:schemeClr val="tx2"/>
                </a:solidFill>
                <a:latin typeface="Calibri" pitchFamily="34" charset="0"/>
              </a:rPr>
              <a:t>Списки 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116013" y="765175"/>
            <a:ext cx="7596187" cy="1552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Всевозможные перечни в документах оформляются с помощью </a:t>
            </a:r>
            <a:r>
              <a:rPr lang="ru-RU" sz="2400" b="1" dirty="0">
                <a:latin typeface="+mn-lt"/>
              </a:rPr>
              <a:t>списков</a:t>
            </a:r>
            <a:r>
              <a:rPr lang="ru-RU" sz="2400" dirty="0">
                <a:latin typeface="+mn-lt"/>
              </a:rPr>
              <a:t>. </a:t>
            </a:r>
          </a:p>
          <a:p>
            <a:pPr indent="182563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Пункты перечня рассматриваются как абзацы, оформленные по единому образцу.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50"/>
          <p:cNvGraphicFramePr>
            <a:graphicFrameLocks noGrp="1"/>
          </p:cNvGraphicFramePr>
          <p:nvPr/>
        </p:nvGraphicFramePr>
        <p:xfrm>
          <a:off x="1116013" y="2708275"/>
          <a:ext cx="7777163" cy="2016125"/>
        </p:xfrm>
        <a:graphic>
          <a:graphicData uri="http://schemas.openxmlformats.org/drawingml/2006/table">
            <a:tbl>
              <a:tblPr/>
              <a:tblGrid>
                <a:gridCol w="2544763"/>
                <a:gridCol w="2640012"/>
                <a:gridCol w="2592388"/>
              </a:tblGrid>
              <a:tr h="433388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2737"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Арабские цифры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Римские цифры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Латинские буквы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Русские буквы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Арабские цифры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Римские цифры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Латинские буквы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Русские буквы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Арабские цифры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Римские цифры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Латинские буквы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Русские буквы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52"/>
          <p:cNvGraphicFramePr>
            <a:graphicFrameLocks noGrp="1"/>
          </p:cNvGraphicFramePr>
          <p:nvPr/>
        </p:nvGraphicFramePr>
        <p:xfrm>
          <a:off x="2051050" y="333375"/>
          <a:ext cx="6192838" cy="2016125"/>
        </p:xfrm>
        <a:graphic>
          <a:graphicData uri="http://schemas.openxmlformats.org/drawingml/2006/table">
            <a:tbl>
              <a:tblPr/>
              <a:tblGrid>
                <a:gridCol w="1455738"/>
                <a:gridCol w="1579562"/>
                <a:gridCol w="1573213"/>
                <a:gridCol w="1584325"/>
              </a:tblGrid>
              <a:tr h="433388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2737">
                <a:tc>
                  <a:txBody>
                    <a:bodyPr/>
                    <a:lstStyle/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R&amp;Q</a:t>
                      </a:r>
                    </a:p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ICQ</a:t>
                      </a:r>
                    </a:p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QIP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R&amp;Q</a:t>
                      </a:r>
                    </a:p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ICQ</a:t>
                      </a:r>
                    </a:p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QIP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R&amp;Q</a:t>
                      </a:r>
                    </a:p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ICQ</a:t>
                      </a:r>
                    </a:p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QIP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Ô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R&amp;Q</a:t>
                      </a:r>
                    </a:p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Ô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ICQ</a:t>
                      </a:r>
                    </a:p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Ô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QIP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1"/>
          <p:cNvSpPr txBox="1">
            <a:spLocks noChangeArrowheads="1"/>
          </p:cNvSpPr>
          <p:nvPr/>
        </p:nvSpPr>
        <p:spPr bwMode="auto">
          <a:xfrm>
            <a:off x="1042988" y="2997200"/>
            <a:ext cx="7848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>
                <a:latin typeface="Calibri" pitchFamily="34" charset="0"/>
              </a:rPr>
              <a:t>Элементы </a:t>
            </a:r>
            <a:r>
              <a:rPr lang="ru-RU" altLang="ru-RU" sz="2000" b="1">
                <a:latin typeface="Calibri" pitchFamily="34" charset="0"/>
              </a:rPr>
              <a:t>нумерованного списка</a:t>
            </a:r>
            <a:r>
              <a:rPr lang="ru-RU" altLang="ru-RU" sz="2000">
                <a:latin typeface="Calibri" pitchFamily="34" charset="0"/>
              </a:rPr>
              <a:t> обозначаются с помощью чисел или букв (латинских или русских).</a:t>
            </a:r>
          </a:p>
        </p:txBody>
      </p:sp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042988" y="4437063"/>
            <a:ext cx="7848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>
                <a:latin typeface="Calibri" pitchFamily="34" charset="0"/>
              </a:rPr>
              <a:t>Элементы </a:t>
            </a:r>
            <a:r>
              <a:rPr lang="ru-RU" altLang="ru-RU" sz="2000" b="1">
                <a:latin typeface="Calibri" pitchFamily="34" charset="0"/>
              </a:rPr>
              <a:t>маркированного списка</a:t>
            </a:r>
            <a:r>
              <a:rPr lang="ru-RU" altLang="ru-RU" sz="2000">
                <a:latin typeface="Calibri" pitchFamily="34" charset="0"/>
              </a:rPr>
              <a:t> обозначаются с помощью значков-</a:t>
            </a:r>
            <a:r>
              <a:rPr lang="ru-RU" altLang="ru-RU" sz="2000" b="1">
                <a:latin typeface="Calibri" pitchFamily="34" charset="0"/>
              </a:rPr>
              <a:t>маркеров</a:t>
            </a:r>
            <a:r>
              <a:rPr lang="ru-RU" altLang="ru-RU" sz="2000">
                <a:latin typeface="Calibri" pitchFamily="34" charset="0"/>
              </a:rPr>
              <a:t>.</a:t>
            </a:r>
          </a:p>
        </p:txBody>
      </p:sp>
      <p:sp>
        <p:nvSpPr>
          <p:cNvPr id="6" name="Rectangle 8">
            <a:hlinkClick r:id="rId2"/>
          </p:cNvPr>
          <p:cNvSpPr>
            <a:spLocks noChangeArrowheads="1"/>
          </p:cNvSpPr>
          <p:nvPr/>
        </p:nvSpPr>
        <p:spPr bwMode="auto">
          <a:xfrm>
            <a:off x="1908175" y="1196975"/>
            <a:ext cx="2160588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FFFFFF"/>
                </a:solidFill>
                <a:latin typeface="Arial" charset="0"/>
                <a:cs typeface="Arial" charset="0"/>
              </a:rPr>
              <a:t>Нумерованный</a:t>
            </a:r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 flipV="1">
            <a:off x="4067175" y="909638"/>
            <a:ext cx="720725" cy="503237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Rectangle 8">
            <a:hlinkClick r:id="rId2"/>
          </p:cNvPr>
          <p:cNvSpPr>
            <a:spLocks noChangeArrowheads="1"/>
          </p:cNvSpPr>
          <p:nvPr/>
        </p:nvSpPr>
        <p:spPr bwMode="auto">
          <a:xfrm>
            <a:off x="5435600" y="1196975"/>
            <a:ext cx="2160588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FFFFFF"/>
                </a:solidFill>
                <a:latin typeface="Arial" charset="0"/>
                <a:cs typeface="Arial" charset="0"/>
              </a:rPr>
              <a:t>Маркированный</a:t>
            </a:r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flipH="1" flipV="1">
            <a:off x="4787900" y="909638"/>
            <a:ext cx="647700" cy="50323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484438" y="404813"/>
            <a:ext cx="47529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FFFFFF"/>
                </a:solidFill>
                <a:latin typeface="Arial" charset="0"/>
                <a:cs typeface="Arial" charset="0"/>
              </a:rPr>
              <a:t>По способу представления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51" name="Group 67"/>
          <p:cNvGraphicFramePr>
            <a:graphicFrameLocks noGrp="1"/>
          </p:cNvGraphicFramePr>
          <p:nvPr/>
        </p:nvGraphicFramePr>
        <p:xfrm>
          <a:off x="1692275" y="260350"/>
          <a:ext cx="6192838" cy="2016125"/>
        </p:xfrm>
        <a:graphic>
          <a:graphicData uri="http://schemas.openxmlformats.org/drawingml/2006/table">
            <a:tbl>
              <a:tblPr/>
              <a:tblGrid>
                <a:gridCol w="3035300"/>
                <a:gridCol w="3157538"/>
              </a:tblGrid>
              <a:tr h="43338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2737"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Глава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Раздел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1.1.1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Параграф 1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1.1.2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Параграф 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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Раздел</a:t>
                      </a:r>
                    </a:p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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Подраздел</a:t>
                      </a:r>
                    </a:p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 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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Пункт 1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365125" marR="0" lvl="0" indent="-3651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 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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Пункт 2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835150" y="4149725"/>
            <a:ext cx="2160588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FFFFFF"/>
                </a:solidFill>
                <a:latin typeface="Arial" charset="0"/>
                <a:cs typeface="Arial" charset="0"/>
              </a:rPr>
              <a:t>Одноуровневый</a:t>
            </a:r>
          </a:p>
        </p:txBody>
      </p:sp>
      <p:sp>
        <p:nvSpPr>
          <p:cNvPr id="5" name="Line 14"/>
          <p:cNvSpPr>
            <a:spLocks noChangeShapeType="1"/>
          </p:cNvSpPr>
          <p:nvPr/>
        </p:nvSpPr>
        <p:spPr bwMode="auto">
          <a:xfrm flipV="1">
            <a:off x="3708400" y="3573463"/>
            <a:ext cx="720725" cy="503237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5148263" y="4076700"/>
            <a:ext cx="2160587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FFFFFF"/>
                </a:solidFill>
                <a:latin typeface="Arial" charset="0"/>
                <a:cs typeface="Arial" charset="0"/>
              </a:rPr>
              <a:t>Многоуровневый</a:t>
            </a:r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 flipH="1" flipV="1">
            <a:off x="4500563" y="3573463"/>
            <a:ext cx="647700" cy="50323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411413" y="3068638"/>
            <a:ext cx="47529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FFFFFF"/>
                </a:solidFill>
                <a:latin typeface="Arial" charset="0"/>
                <a:cs typeface="Arial" charset="0"/>
              </a:rPr>
              <a:t>Структура списка</a:t>
            </a:r>
          </a:p>
        </p:txBody>
      </p:sp>
      <p:sp>
        <p:nvSpPr>
          <p:cNvPr id="16466" name="Text Box 82"/>
          <p:cNvSpPr txBox="1">
            <a:spLocks noChangeArrowheads="1"/>
          </p:cNvSpPr>
          <p:nvPr/>
        </p:nvSpPr>
        <p:spPr bwMode="auto">
          <a:xfrm>
            <a:off x="1042988" y="5732463"/>
            <a:ext cx="7848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>
                <a:latin typeface="Calibri" pitchFamily="34" charset="0"/>
              </a:rPr>
              <a:t>Список, элемент которого сам является списком, называется </a:t>
            </a:r>
            <a:r>
              <a:rPr lang="ru-RU" altLang="ru-RU" sz="2000" b="1">
                <a:latin typeface="Calibri" pitchFamily="34" charset="0"/>
              </a:rPr>
              <a:t>многоуровневым</a:t>
            </a:r>
            <a:r>
              <a:rPr lang="ru-RU" altLang="ru-RU" sz="2000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6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646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2"/>
          <p:cNvSpPr>
            <a:spLocks/>
          </p:cNvSpPr>
          <p:nvPr/>
        </p:nvSpPr>
        <p:spPr bwMode="auto">
          <a:xfrm>
            <a:off x="1042988" y="188913"/>
            <a:ext cx="76438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4000" b="1">
                <a:solidFill>
                  <a:schemeClr val="tx2"/>
                </a:solidFill>
                <a:latin typeface="Calibri" pitchFamily="34" charset="0"/>
              </a:rPr>
              <a:t>Таблицы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042988" y="765175"/>
            <a:ext cx="7921625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/>
            <a:r>
              <a:rPr lang="ru-RU" altLang="ru-RU" sz="2200">
                <a:latin typeface="Calibri" pitchFamily="34" charset="0"/>
              </a:rPr>
              <a:t>Для описания ряда объектов, обладающих одинаковыми наборами свойств, наиболее часто используются </a:t>
            </a:r>
            <a:r>
              <a:rPr lang="ru-RU" altLang="ru-RU" sz="2200" b="1">
                <a:latin typeface="Calibri" pitchFamily="34" charset="0"/>
              </a:rPr>
              <a:t>таблицы</a:t>
            </a:r>
            <a:r>
              <a:rPr lang="ru-RU" altLang="ru-RU" sz="2200">
                <a:latin typeface="Calibri" pitchFamily="34" charset="0"/>
              </a:rPr>
              <a:t>, состоящие из столбцов (граф) и строк.</a:t>
            </a:r>
          </a:p>
        </p:txBody>
      </p:sp>
      <p:graphicFrame>
        <p:nvGraphicFramePr>
          <p:cNvPr id="17455" name="Group 47"/>
          <p:cNvGraphicFramePr>
            <a:graphicFrameLocks noGrp="1"/>
          </p:cNvGraphicFramePr>
          <p:nvPr/>
        </p:nvGraphicFramePr>
        <p:xfrm>
          <a:off x="1258888" y="3365500"/>
          <a:ext cx="7200900" cy="2744789"/>
        </p:xfrm>
        <a:graphic>
          <a:graphicData uri="http://schemas.openxmlformats.org/drawingml/2006/table">
            <a:tbl>
              <a:tblPr/>
              <a:tblGrid>
                <a:gridCol w="3013075"/>
                <a:gridCol w="1022350"/>
                <a:gridCol w="987425"/>
                <a:gridCol w="1090612"/>
                <a:gridCol w="1087438"/>
              </a:tblGrid>
              <a:tr h="396332"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столбцов (верхний заголовок)</a:t>
                      </a:r>
                    </a:p>
                  </a:txBody>
                  <a:tcPr marT="45731" marB="45731" horzOverflow="overflow">
                    <a:lnL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8590">
                <a:tc rowSpan="4"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строк (боковой заголовок)</a:t>
                      </a:r>
                    </a:p>
                  </a:txBody>
                  <a:tcPr marT="45731" marB="45731" horzOverflow="overflow">
                    <a:lnL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  <a:tr h="592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  <a:tr h="6653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  <a:tr h="592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</a:tbl>
          </a:graphicData>
        </a:graphic>
      </p:graphicFrame>
      <p:sp>
        <p:nvSpPr>
          <p:cNvPr id="17443" name="Line 35"/>
          <p:cNvSpPr>
            <a:spLocks noChangeShapeType="1"/>
          </p:cNvSpPr>
          <p:nvPr/>
        </p:nvSpPr>
        <p:spPr bwMode="auto">
          <a:xfrm flipV="1">
            <a:off x="4859338" y="5813425"/>
            <a:ext cx="0" cy="620713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44" name="Text Box 36"/>
          <p:cNvSpPr txBox="1">
            <a:spLocks noChangeArrowheads="1"/>
          </p:cNvSpPr>
          <p:nvPr/>
        </p:nvSpPr>
        <p:spPr bwMode="auto">
          <a:xfrm>
            <a:off x="5794375" y="6461125"/>
            <a:ext cx="1150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столбцы</a:t>
            </a:r>
          </a:p>
        </p:txBody>
      </p:sp>
      <p:sp>
        <p:nvSpPr>
          <p:cNvPr id="17445" name="Line 37"/>
          <p:cNvSpPr>
            <a:spLocks noChangeShapeType="1"/>
          </p:cNvSpPr>
          <p:nvPr/>
        </p:nvSpPr>
        <p:spPr bwMode="auto">
          <a:xfrm flipV="1">
            <a:off x="5794375" y="5813425"/>
            <a:ext cx="0" cy="620713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46" name="Line 38"/>
          <p:cNvSpPr>
            <a:spLocks noChangeShapeType="1"/>
          </p:cNvSpPr>
          <p:nvPr/>
        </p:nvSpPr>
        <p:spPr bwMode="auto">
          <a:xfrm flipV="1">
            <a:off x="6731000" y="5813425"/>
            <a:ext cx="0" cy="620713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47" name="Line 39"/>
          <p:cNvSpPr>
            <a:spLocks noChangeShapeType="1"/>
          </p:cNvSpPr>
          <p:nvPr/>
        </p:nvSpPr>
        <p:spPr bwMode="auto">
          <a:xfrm flipV="1">
            <a:off x="7667625" y="5813425"/>
            <a:ext cx="0" cy="620713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48" name="Line 40"/>
          <p:cNvSpPr>
            <a:spLocks noChangeShapeType="1"/>
          </p:cNvSpPr>
          <p:nvPr/>
        </p:nvSpPr>
        <p:spPr bwMode="auto">
          <a:xfrm rot="16200000" flipV="1">
            <a:off x="8315326" y="4156075"/>
            <a:ext cx="0" cy="720725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49" name="Line 41"/>
          <p:cNvSpPr>
            <a:spLocks noChangeShapeType="1"/>
          </p:cNvSpPr>
          <p:nvPr/>
        </p:nvSpPr>
        <p:spPr bwMode="auto">
          <a:xfrm rot="16200000" flipV="1">
            <a:off x="8315326" y="4732337"/>
            <a:ext cx="0" cy="720725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50" name="Line 42"/>
          <p:cNvSpPr>
            <a:spLocks noChangeShapeType="1"/>
          </p:cNvSpPr>
          <p:nvPr/>
        </p:nvSpPr>
        <p:spPr bwMode="auto">
          <a:xfrm rot="16200000" flipV="1">
            <a:off x="8351044" y="5488782"/>
            <a:ext cx="0" cy="792162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51" name="Text Box 43"/>
          <p:cNvSpPr txBox="1">
            <a:spLocks noChangeArrowheads="1"/>
          </p:cNvSpPr>
          <p:nvPr/>
        </p:nvSpPr>
        <p:spPr bwMode="auto">
          <a:xfrm rot="-5400000">
            <a:off x="8370094" y="4534694"/>
            <a:ext cx="11509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строки</a:t>
            </a:r>
          </a:p>
        </p:txBody>
      </p:sp>
      <p:sp>
        <p:nvSpPr>
          <p:cNvPr id="17452" name="Line 44"/>
          <p:cNvSpPr>
            <a:spLocks noChangeShapeType="1"/>
          </p:cNvSpPr>
          <p:nvPr/>
        </p:nvSpPr>
        <p:spPr bwMode="auto">
          <a:xfrm rot="16200000" flipV="1">
            <a:off x="8315326" y="3652837"/>
            <a:ext cx="0" cy="720725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57" name="Text Box 49"/>
          <p:cNvSpPr txBox="1">
            <a:spLocks noChangeArrowheads="1"/>
          </p:cNvSpPr>
          <p:nvPr/>
        </p:nvSpPr>
        <p:spPr bwMode="auto">
          <a:xfrm>
            <a:off x="1258888" y="2781300"/>
            <a:ext cx="44656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 b="1">
                <a:latin typeface="Calibri" pitchFamily="34" charset="0"/>
              </a:rPr>
              <a:t>Общий заголовок таблицы</a:t>
            </a:r>
          </a:p>
        </p:txBody>
      </p:sp>
      <p:sp>
        <p:nvSpPr>
          <p:cNvPr id="16430" name="Rectangle 87"/>
          <p:cNvSpPr>
            <a:spLocks noChangeArrowheads="1"/>
          </p:cNvSpPr>
          <p:nvPr/>
        </p:nvSpPr>
        <p:spPr bwMode="auto">
          <a:xfrm>
            <a:off x="7019925" y="5876925"/>
            <a:ext cx="215900" cy="144463"/>
          </a:xfrm>
          <a:prstGeom prst="rect">
            <a:avLst/>
          </a:prstGeom>
          <a:solidFill>
            <a:srgbClr val="99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6372225" y="4941888"/>
            <a:ext cx="920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>
                <a:cs typeface="Arial" pitchFamily="34" charset="0"/>
              </a:rPr>
              <a:t>ячейка</a:t>
            </a:r>
            <a:endParaRPr lang="ru-RU" altLang="ru-RU" sz="200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17443" grpId="0" animBg="1"/>
      <p:bldP spid="17444" grpId="0"/>
      <p:bldP spid="17445" grpId="0" animBg="1"/>
      <p:bldP spid="17446" grpId="0" animBg="1"/>
      <p:bldP spid="17447" grpId="0" animBg="1"/>
      <p:bldP spid="17448" grpId="0" animBg="1"/>
      <p:bldP spid="17449" grpId="0" animBg="1"/>
      <p:bldP spid="17450" grpId="0" animBg="1"/>
      <p:bldP spid="17451" grpId="0"/>
      <p:bldP spid="17452" grpId="0" animBg="1"/>
      <p:bldP spid="17457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116013" y="333375"/>
            <a:ext cx="5905500" cy="5762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>
                <a:solidFill>
                  <a:srgbClr val="FFFFFF"/>
                </a:solidFill>
                <a:cs typeface="Arial" charset="0"/>
              </a:rPr>
              <a:t>Правила оформления таблиц</a:t>
            </a:r>
          </a:p>
        </p:txBody>
      </p:sp>
      <p:sp>
        <p:nvSpPr>
          <p:cNvPr id="5" name="Text Box 51"/>
          <p:cNvSpPr txBox="1">
            <a:spLocks noChangeArrowheads="1"/>
          </p:cNvSpPr>
          <p:nvPr/>
        </p:nvSpPr>
        <p:spPr bwMode="auto">
          <a:xfrm>
            <a:off x="1835150" y="1196975"/>
            <a:ext cx="6481763" cy="73025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2000">
                <a:latin typeface="Calibri" pitchFamily="34" charset="0"/>
              </a:rPr>
              <a:t>Заголовок таблицы должен давать представление о содержащейся в ней информации.</a:t>
            </a:r>
          </a:p>
        </p:txBody>
      </p:sp>
      <p:sp>
        <p:nvSpPr>
          <p:cNvPr id="6" name="Text Box 52"/>
          <p:cNvSpPr txBox="1">
            <a:spLocks noChangeArrowheads="1"/>
          </p:cNvSpPr>
          <p:nvPr/>
        </p:nvSpPr>
        <p:spPr bwMode="auto">
          <a:xfrm>
            <a:off x="1836738" y="2060575"/>
            <a:ext cx="6481762" cy="73025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2000">
                <a:latin typeface="Calibri" pitchFamily="34" charset="0"/>
              </a:rPr>
              <a:t>Заголовки столбцов и строк должны быть краткими, не содержать лишних слов и сокращений</a:t>
            </a:r>
          </a:p>
        </p:txBody>
      </p:sp>
      <p:sp>
        <p:nvSpPr>
          <p:cNvPr id="7" name="Text Box 53"/>
          <p:cNvSpPr txBox="1">
            <a:spLocks noChangeArrowheads="1"/>
          </p:cNvSpPr>
          <p:nvPr/>
        </p:nvSpPr>
        <p:spPr bwMode="auto">
          <a:xfrm>
            <a:off x="1835150" y="3070225"/>
            <a:ext cx="6481763" cy="134302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</a:pPr>
            <a:r>
              <a:rPr lang="ru-RU" altLang="ru-RU" sz="2000">
                <a:latin typeface="Calibri" pitchFamily="34" charset="0"/>
              </a:rPr>
              <a:t>В таблице должны быть указаны единицы измерения. Общие для всей таблицы указываются в заголовке таблицы, если единицы измерения различаются, то они указываются в заголовке строки или столбца</a:t>
            </a:r>
          </a:p>
        </p:txBody>
      </p:sp>
      <p:sp>
        <p:nvSpPr>
          <p:cNvPr id="8" name="Text Box 54"/>
          <p:cNvSpPr txBox="1">
            <a:spLocks noChangeArrowheads="1"/>
          </p:cNvSpPr>
          <p:nvPr/>
        </p:nvSpPr>
        <p:spPr bwMode="auto">
          <a:xfrm>
            <a:off x="1835150" y="4560888"/>
            <a:ext cx="6408738" cy="183197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2000">
                <a:latin typeface="Calibri" pitchFamily="34" charset="0"/>
              </a:rPr>
              <a:t>Желательно, чтобы все ячейки таблицы были заполнены. При необходимости в них заносят условные обозначения: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>
                <a:latin typeface="Calibri" pitchFamily="34" charset="0"/>
              </a:rPr>
              <a:t>? - данные неизвестны;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>
                <a:latin typeface="Calibri" pitchFamily="34" charset="0"/>
              </a:rPr>
              <a:t>х  - данные невозможны;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>
                <a:latin typeface="Calibri" pitchFamily="34" charset="0"/>
                <a:sym typeface="Symbol" pitchFamily="18" charset="2"/>
              </a:rPr>
              <a:t></a:t>
            </a:r>
            <a:r>
              <a:rPr lang="ru-RU" altLang="ru-RU" sz="2000">
                <a:latin typeface="Calibri" pitchFamily="34" charset="0"/>
              </a:rPr>
              <a:t> - данные должны быть взяты из вышележащей ячейки.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graphicFrame>
        <p:nvGraphicFramePr>
          <p:cNvPr id="4" name="Group 199"/>
          <p:cNvGraphicFramePr>
            <a:graphicFrameLocks noGrp="1"/>
          </p:cNvGraphicFramePr>
          <p:nvPr/>
        </p:nvGraphicFramePr>
        <p:xfrm>
          <a:off x="1042988" y="1052513"/>
          <a:ext cx="7848600" cy="5578476"/>
        </p:xfrm>
        <a:graphic>
          <a:graphicData uri="http://schemas.openxmlformats.org/drawingml/2006/table">
            <a:tbl>
              <a:tblPr/>
              <a:tblGrid>
                <a:gridCol w="4535487"/>
                <a:gridCol w="1714500"/>
                <a:gridCol w="1598613"/>
              </a:tblGrid>
              <a:tr h="64015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Название и описание информационного носителя</a:t>
                      </a:r>
                    </a:p>
                  </a:txBody>
                  <a:tcPr marT="45725" marB="45725" horzOverflow="overflow">
                    <a:lnL w="571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Логотип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Ёмкость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  <a:tr h="14632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CD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си-ди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компакт-диск) – оптический носитель информации в виде диска с отверстием в центре, информация с которого считывается с помощью лазера</a:t>
                      </a:r>
                    </a:p>
                  </a:txBody>
                  <a:tcPr marT="45725" marB="45725" horzOverflow="overflow">
                    <a:lnL w="571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650, 700 Мб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  <a:tr h="17375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DVD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(ди-ви-ди) – носитель информации, имеющий возможность хранить больше информации, чем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CD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за счёт использования лазера с меньшей длиной волны, чем для обычных компакт-дисков</a:t>
                      </a:r>
                    </a:p>
                  </a:txBody>
                  <a:tcPr marT="45725" marB="45725" horzOverflow="overflow">
                    <a:lnL w="571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4,7 – 17,1 Гб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  <a:tr h="17375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Blu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-ray Disc, BD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бдю-рей-диск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 – формат оптического носителя, используемый для записи и хранения цифровых данных, включая видео высокой чёткости с повышенной плотностью</a:t>
                      </a:r>
                    </a:p>
                  </a:txBody>
                  <a:tcPr marT="45725" marB="45725" horzOverflow="overflow">
                    <a:lnL w="571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 Гб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8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133600"/>
            <a:ext cx="1462087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860800"/>
            <a:ext cx="158432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EFF"/>
              </a:clrFrom>
              <a:clrTo>
                <a:srgbClr val="FD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5445125"/>
            <a:ext cx="1444625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60"/>
          <p:cNvSpPr txBox="1">
            <a:spLocks noChangeArrowheads="1"/>
          </p:cNvSpPr>
          <p:nvPr/>
        </p:nvSpPr>
        <p:spPr bwMode="auto">
          <a:xfrm>
            <a:off x="1042988" y="188913"/>
            <a:ext cx="79216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/>
            <a:r>
              <a:rPr lang="ru-RU" altLang="ru-RU" sz="2000">
                <a:latin typeface="Calibri" pitchFamily="34" charset="0"/>
              </a:rPr>
              <a:t>В ячейках таблиц могут быть размещены тексты, числа,  изображения.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2"/>
          <p:cNvSpPr>
            <a:spLocks/>
          </p:cNvSpPr>
          <p:nvPr/>
        </p:nvSpPr>
        <p:spPr bwMode="auto">
          <a:xfrm>
            <a:off x="1042988" y="188913"/>
            <a:ext cx="76438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4000" b="1">
                <a:solidFill>
                  <a:schemeClr val="tx2"/>
                </a:solidFill>
                <a:latin typeface="Calibri" pitchFamily="34" charset="0"/>
              </a:rPr>
              <a:t>Графические изображения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116013" y="836613"/>
            <a:ext cx="7848600" cy="102552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ru-RU" altLang="ru-RU" sz="2200">
                <a:latin typeface="Calibri" pitchFamily="34" charset="0"/>
              </a:rPr>
              <a:t>Современные текстовые процессоры позволяют включать в документы различные графические изображения.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2052638" y="2781300"/>
            <a:ext cx="2735262" cy="3603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FF"/>
                </a:solidFill>
                <a:cs typeface="Arial" charset="0"/>
              </a:rPr>
              <a:t>Изменение размера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052638" y="3357563"/>
            <a:ext cx="2735262" cy="3603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FF"/>
                </a:solidFill>
                <a:cs typeface="Arial" charset="0"/>
              </a:rPr>
              <a:t>Изменение цвета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052638" y="3860800"/>
            <a:ext cx="2735262" cy="3603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FF"/>
                </a:solidFill>
                <a:cs typeface="Arial" charset="0"/>
              </a:rPr>
              <a:t>Изменение яркости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52638" y="4437063"/>
            <a:ext cx="2735262" cy="3603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rgbClr val="FFFFFF"/>
                </a:solidFill>
                <a:cs typeface="Arial" charset="0"/>
              </a:rPr>
              <a:t>Поворот объекта</a:t>
            </a:r>
          </a:p>
        </p:txBody>
      </p:sp>
      <p:sp>
        <p:nvSpPr>
          <p:cNvPr id="5" name="Rectangle 3">
            <a:hlinkClick r:id="rId2"/>
          </p:cNvPr>
          <p:cNvSpPr>
            <a:spLocks noChangeArrowheads="1"/>
          </p:cNvSpPr>
          <p:nvPr/>
        </p:nvSpPr>
        <p:spPr bwMode="auto">
          <a:xfrm>
            <a:off x="2052638" y="4941888"/>
            <a:ext cx="2735262" cy="3603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FF"/>
                </a:solidFill>
                <a:cs typeface="Arial" charset="0"/>
              </a:rPr>
              <a:t>Накладывание объектов</a:t>
            </a:r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 flipV="1">
            <a:off x="1404938" y="2420938"/>
            <a:ext cx="0" cy="266382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87450" y="1989138"/>
            <a:ext cx="4824413" cy="50323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FFFFFF"/>
                </a:solidFill>
                <a:cs typeface="Arial" charset="0"/>
              </a:rPr>
              <a:t>Редактирование графических объектов</a:t>
            </a:r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 rot="16200000" flipV="1">
            <a:off x="1710532" y="2691606"/>
            <a:ext cx="0" cy="61118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" name="Line 14"/>
          <p:cNvSpPr>
            <a:spLocks noChangeShapeType="1"/>
          </p:cNvSpPr>
          <p:nvPr/>
        </p:nvSpPr>
        <p:spPr bwMode="auto">
          <a:xfrm rot="16200000" flipV="1">
            <a:off x="1710532" y="3194844"/>
            <a:ext cx="0" cy="61118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rot="16200000" flipV="1">
            <a:off x="1710532" y="3772694"/>
            <a:ext cx="0" cy="61118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 rot="16200000" flipV="1">
            <a:off x="1710532" y="4275931"/>
            <a:ext cx="0" cy="61118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 rot="16200000" flipV="1">
            <a:off x="1710532" y="4779169"/>
            <a:ext cx="0" cy="61118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5219700" y="2924175"/>
            <a:ext cx="3097213" cy="3603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FF"/>
                </a:solidFill>
                <a:cs typeface="Arial" charset="0"/>
              </a:rPr>
              <a:t>Изображений из </a:t>
            </a:r>
            <a:r>
              <a:rPr lang="ru-RU" dirty="0" err="1">
                <a:solidFill>
                  <a:srgbClr val="FFFFFF"/>
                </a:solidFill>
                <a:cs typeface="Arial" charset="0"/>
              </a:rPr>
              <a:t>автофигур</a:t>
            </a:r>
            <a:endParaRPr lang="ru-RU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5219700" y="3429000"/>
            <a:ext cx="3097213" cy="3603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FF"/>
                </a:solidFill>
                <a:cs typeface="Arial" charset="0"/>
              </a:rPr>
              <a:t>Объекты </a:t>
            </a:r>
            <a:r>
              <a:rPr lang="en-US" dirty="0">
                <a:solidFill>
                  <a:srgbClr val="FFFFFF"/>
                </a:solidFill>
                <a:cs typeface="Arial" charset="0"/>
              </a:rPr>
              <a:t>WordArt</a:t>
            </a:r>
            <a:endParaRPr lang="ru-RU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V="1">
            <a:off x="8677275" y="2565400"/>
            <a:ext cx="0" cy="10795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rot="5400000" flipH="1" flipV="1">
            <a:off x="8497094" y="2961482"/>
            <a:ext cx="0" cy="3603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 rot="5400000" flipH="1" flipV="1">
            <a:off x="8497094" y="3464719"/>
            <a:ext cx="0" cy="3603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7" name="Rectangle 3">
            <a:hlinkClick r:id="rId2"/>
          </p:cNvPr>
          <p:cNvSpPr>
            <a:spLocks noChangeArrowheads="1"/>
          </p:cNvSpPr>
          <p:nvPr/>
        </p:nvSpPr>
        <p:spPr bwMode="auto">
          <a:xfrm>
            <a:off x="6588125" y="2060575"/>
            <a:ext cx="2232025" cy="50323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FFFFFF"/>
                </a:solidFill>
                <a:cs typeface="Arial" charset="0"/>
              </a:rPr>
              <a:t>Создание </a:t>
            </a:r>
          </a:p>
        </p:txBody>
      </p:sp>
      <p:grpSp>
        <p:nvGrpSpPr>
          <p:cNvPr id="18" name="Group 37"/>
          <p:cNvGrpSpPr>
            <a:grpSpLocks/>
          </p:cNvGrpSpPr>
          <p:nvPr/>
        </p:nvGrpSpPr>
        <p:grpSpPr bwMode="auto">
          <a:xfrm>
            <a:off x="5795963" y="4797425"/>
            <a:ext cx="2520950" cy="1584325"/>
            <a:chOff x="3560" y="2976"/>
            <a:chExt cx="1588" cy="998"/>
          </a:xfrm>
        </p:grpSpPr>
        <p:sp>
          <p:nvSpPr>
            <p:cNvPr id="19482" name="Rectangle 36"/>
            <p:cNvSpPr>
              <a:spLocks noChangeArrowheads="1"/>
            </p:cNvSpPr>
            <p:nvPr/>
          </p:nvSpPr>
          <p:spPr bwMode="auto">
            <a:xfrm>
              <a:off x="3560" y="2976"/>
              <a:ext cx="1588" cy="998"/>
            </a:xfrm>
            <a:prstGeom prst="rect">
              <a:avLst/>
            </a:prstGeom>
            <a:solidFill>
              <a:srgbClr val="B9CD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grpSp>
          <p:nvGrpSpPr>
            <p:cNvPr id="19483" name="Group 29"/>
            <p:cNvGrpSpPr>
              <a:grpSpLocks/>
            </p:cNvGrpSpPr>
            <p:nvPr/>
          </p:nvGrpSpPr>
          <p:grpSpPr bwMode="auto">
            <a:xfrm>
              <a:off x="3696" y="3067"/>
              <a:ext cx="1267" cy="837"/>
              <a:chOff x="2699" y="1979"/>
              <a:chExt cx="1267" cy="837"/>
            </a:xfrm>
          </p:grpSpPr>
          <p:pic>
            <p:nvPicPr>
              <p:cNvPr id="19484" name="Picture 30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09" y="2010"/>
                <a:ext cx="342" cy="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85" name="Picture 3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7" y="1979"/>
                <a:ext cx="408" cy="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86" name="Picture 3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99" y="2432"/>
                <a:ext cx="384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87" name="Picture 3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2" y="2432"/>
                <a:ext cx="384" cy="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88" name="Picture 3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6" y="2478"/>
                <a:ext cx="360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89" name="Picture 35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0" y="1979"/>
                <a:ext cx="384" cy="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8471" name="Text Box 39"/>
          <p:cNvSpPr txBox="1">
            <a:spLocks noChangeArrowheads="1"/>
          </p:cNvSpPr>
          <p:nvPr/>
        </p:nvSpPr>
        <p:spPr bwMode="auto">
          <a:xfrm>
            <a:off x="1187450" y="5516563"/>
            <a:ext cx="4176713" cy="109855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/>
            <a:r>
              <a:rPr lang="ru-RU" altLang="ru-RU" sz="1600">
                <a:latin typeface="Calibri" pitchFamily="34" charset="0"/>
              </a:rPr>
              <a:t>Текстовые процессоры позволяют строить разные виды графических схем, обеспечивающих визуализацию текстовой информации.</a:t>
            </a:r>
          </a:p>
        </p:txBody>
      </p:sp>
      <p:sp>
        <p:nvSpPr>
          <p:cNvPr id="32" name="Line 14"/>
          <p:cNvSpPr>
            <a:spLocks noChangeShapeType="1"/>
          </p:cNvSpPr>
          <p:nvPr/>
        </p:nvSpPr>
        <p:spPr bwMode="auto">
          <a:xfrm rot="5400000" flipH="1" flipV="1">
            <a:off x="8649494" y="3617119"/>
            <a:ext cx="0" cy="3603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5219700" y="4005263"/>
            <a:ext cx="3097213" cy="3603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FF"/>
                </a:solidFill>
                <a:cs typeface="Arial" charset="0"/>
              </a:rPr>
              <a:t>Изображение </a:t>
            </a:r>
            <a:r>
              <a:rPr lang="ru-RU">
                <a:solidFill>
                  <a:srgbClr val="FFFFFF"/>
                </a:solidFill>
                <a:cs typeface="Arial" charset="0"/>
              </a:rPr>
              <a:t>из файла</a:t>
            </a:r>
            <a:endParaRPr lang="ru-RU" dirty="0">
              <a:solidFill>
                <a:srgbClr val="FFFFFF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10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29699" grpId="0" animBg="1"/>
      <p:bldP spid="2" grpId="0" animBg="1"/>
      <p:bldP spid="3" grpId="0" animBg="1"/>
      <p:bldP spid="4" grpId="0" animBg="1"/>
      <p:bldP spid="5" grpId="0" animBg="1"/>
      <p:bldP spid="6" grpId="0" animBg="1"/>
      <p:bldP spid="12" grpId="0" animBg="1"/>
      <p:bldP spid="13" grpId="0" animBg="1"/>
      <p:bldP spid="17" grpId="0" animBg="1"/>
      <p:bldP spid="18471" grpId="0" animBg="1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>
                <a:hlinkClick r:id="rId2" action="ppaction://hlinkfile"/>
              </a:rPr>
              <a:t>Физкультминутка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Практическая работа</a:t>
            </a:r>
          </a:p>
        </p:txBody>
      </p:sp>
      <p:sp>
        <p:nvSpPr>
          <p:cNvPr id="2048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0339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2"/>
          <p:cNvSpPr>
            <a:spLocks/>
          </p:cNvSpPr>
          <p:nvPr/>
        </p:nvSpPr>
        <p:spPr bwMode="auto">
          <a:xfrm>
            <a:off x="1042988" y="188913"/>
            <a:ext cx="76438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4000" b="1">
                <a:solidFill>
                  <a:schemeClr val="tx2"/>
                </a:solidFill>
                <a:latin typeface="Calibri" pitchFamily="34" charset="0"/>
              </a:rPr>
              <a:t>Вопросы и задания 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1187450" y="1052513"/>
            <a:ext cx="756126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latin typeface="Calibri" pitchFamily="34" charset="0"/>
              </a:rPr>
              <a:t>С какой целью разработчики включают в текстовые документы списки, таблицы, графические изображения?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1116013" y="1125538"/>
            <a:ext cx="75612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latin typeface="Calibri" pitchFamily="34" charset="0"/>
              </a:rPr>
              <a:t>Для чего используются списки? Приведите примеры.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1258888" y="1341438"/>
            <a:ext cx="75612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latin typeface="Calibri" pitchFamily="34" charset="0"/>
              </a:rPr>
              <a:t>Сравните нумерованные и маркированные списки. Что у них общего? В чём различие?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1187450" y="1341438"/>
            <a:ext cx="75612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latin typeface="Calibri" pitchFamily="34" charset="0"/>
              </a:rPr>
              <a:t>Какой список называется многоуровневым? Приведите пример такого списка?</a:t>
            </a: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1187450" y="1196975"/>
            <a:ext cx="75612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latin typeface="Calibri" pitchFamily="34" charset="0"/>
              </a:rPr>
              <a:t>Какие преимущества обеспечивает табличное представление информации?</a:t>
            </a: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1187450" y="1052513"/>
            <a:ext cx="75612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latin typeface="Calibri" pitchFamily="34" charset="0"/>
              </a:rPr>
              <a:t>Какие графические объекты могут быть включены в текстовый документ?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/>
      <p:bldP spid="35846" grpId="1"/>
      <p:bldP spid="35847" grpId="0"/>
      <p:bldP spid="35847" grpId="1"/>
      <p:bldP spid="35848" grpId="0"/>
      <p:bldP spid="35848" grpId="1"/>
      <p:bldP spid="35849" grpId="0"/>
      <p:bldP spid="35849" grpId="1"/>
      <p:bldP spid="35851" grpId="0"/>
      <p:bldP spid="35851" grpId="1"/>
      <p:bldP spid="35853" grpId="0"/>
      <p:bldP spid="3585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1"/>
          <p:cNvSpPr>
            <a:spLocks noGrp="1"/>
          </p:cNvSpPr>
          <p:nvPr>
            <p:ph idx="1"/>
          </p:nvPr>
        </p:nvSpPr>
        <p:spPr>
          <a:xfrm>
            <a:off x="1042988" y="404813"/>
            <a:ext cx="7643812" cy="5865812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None/>
            </a:pPr>
            <a:r>
              <a:rPr lang="ru-RU" altLang="ru-RU" sz="2800" smtClean="0">
                <a:solidFill>
                  <a:srgbClr val="00B050"/>
                </a:solidFill>
              </a:rPr>
              <a:t>Зеленая</a:t>
            </a:r>
            <a:r>
              <a:rPr lang="ru-RU" altLang="ru-RU" sz="2800" smtClean="0"/>
              <a:t> - Я удовлетворен уроком, урок был полезен для меня, я много, с пользой работал на уроке получил заслуженную оценку, я понимал все, о чем говорилось на уроке.</a:t>
            </a:r>
          </a:p>
          <a:p>
            <a:pPr>
              <a:buFont typeface="Arial" pitchFamily="34" charset="0"/>
              <a:buNone/>
            </a:pPr>
            <a:r>
              <a:rPr lang="ru-RU" altLang="ru-RU" sz="2800" smtClean="0">
                <a:solidFill>
                  <a:srgbClr val="FFFF00"/>
                </a:solidFill>
              </a:rPr>
              <a:t>Желтая</a:t>
            </a:r>
            <a:r>
              <a:rPr lang="ru-RU" altLang="ru-RU" sz="2800" smtClean="0"/>
              <a:t> - Урок был интересен, я принимал в нем активное участие, урок был в определенной степени полезен для меня, я отвечал с места, я сумел выполнить ряд заданий, мне было на уроке достаточно комфортно.</a:t>
            </a:r>
          </a:p>
          <a:p>
            <a:pPr>
              <a:buFont typeface="Arial" pitchFamily="34" charset="0"/>
              <a:buNone/>
            </a:pPr>
            <a:r>
              <a:rPr lang="ru-RU" altLang="ru-RU" sz="2800" smtClean="0">
                <a:solidFill>
                  <a:srgbClr val="FF0000"/>
                </a:solidFill>
              </a:rPr>
              <a:t>Красная</a:t>
            </a:r>
            <a:r>
              <a:rPr lang="ru-RU" altLang="ru-RU" sz="2800" smtClean="0"/>
              <a:t> - Пользы от урока я получил мало, я не очень понимал, о чем идет речь, мне это не очень нужно, домашнее задание я не буду выполнять, к ответам на уроке я не был готов.</a:t>
            </a:r>
            <a:r>
              <a:rPr lang="ru-RU" altLang="ru-RU" sz="2800" i="1" smtClean="0"/>
              <a:t> </a:t>
            </a:r>
            <a:endParaRPr lang="ru-RU" altLang="ru-RU" sz="2800" smtClean="0"/>
          </a:p>
          <a:p>
            <a:endParaRPr lang="ru-RU" altLang="ru-RU" sz="280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1"/>
          <p:cNvSpPr>
            <a:spLocks noGrp="1"/>
          </p:cNvSpPr>
          <p:nvPr>
            <p:ph idx="1"/>
          </p:nvPr>
        </p:nvSpPr>
        <p:spPr>
          <a:xfrm>
            <a:off x="1042988" y="333375"/>
            <a:ext cx="7643812" cy="55435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ru-RU" altLang="ru-RU" smtClean="0"/>
              <a:t>Домашнее задание</a:t>
            </a:r>
          </a:p>
          <a:p>
            <a:pPr>
              <a:buFont typeface="Arial" pitchFamily="34" charset="0"/>
              <a:buNone/>
            </a:pPr>
            <a:r>
              <a:rPr lang="ru-RU" altLang="ru-RU" smtClean="0"/>
              <a:t>§ 4.4, вопросы стр.173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186</TotalTime>
  <Words>838</Words>
  <PresentationFormat>Экран (4:3)</PresentationFormat>
  <Paragraphs>205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Times New Roman</vt:lpstr>
      <vt:lpstr>+mj-lt</vt:lpstr>
      <vt:lpstr>Wingdings</vt:lpstr>
      <vt:lpstr>Symbol</vt:lpstr>
      <vt:lpstr>Исполнительная</vt:lpstr>
      <vt:lpstr>Здравствуйте ребята. Предлагаю начать наш урок.</vt:lpstr>
      <vt:lpstr>Презентация PowerPoint</vt:lpstr>
      <vt:lpstr>Презентация PowerPoint</vt:lpstr>
      <vt:lpstr>РАСПИСАНИЕ</vt:lpstr>
      <vt:lpstr>РАСПИСАНИЕ</vt:lpstr>
      <vt:lpstr>ВИЗУАЛИЗАЦИЯ ИНФОРМАЦИИ В ТЕКСТОВЫХ ДОКУМЕНТАХ</vt:lpstr>
      <vt:lpstr>Цель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Физкультминутка</vt:lpstr>
      <vt:lpstr>Практическая работа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2011-09-19T18:11:49Z</dcterms:created>
  <dcterms:modified xsi:type="dcterms:W3CDTF">2017-06-13T12:36:58Z</dcterms:modified>
</cp:coreProperties>
</file>